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1" r:id="rId7"/>
    <p:sldId id="272" r:id="rId8"/>
    <p:sldId id="260" r:id="rId9"/>
    <p:sldId id="268" r:id="rId10"/>
    <p:sldId id="265" r:id="rId11"/>
    <p:sldId id="266" r:id="rId12"/>
    <p:sldId id="262" r:id="rId13"/>
    <p:sldId id="270" r:id="rId14"/>
    <p:sldId id="263" r:id="rId15"/>
    <p:sldId id="264" r:id="rId16"/>
    <p:sldId id="269" r:id="rId17"/>
    <p:sldId id="273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53" autoAdjust="0"/>
    <p:restoredTop sz="92927" autoAdjust="0"/>
  </p:normalViewPr>
  <p:slideViewPr>
    <p:cSldViewPr>
      <p:cViewPr varScale="1">
        <p:scale>
          <a:sx n="142" d="100"/>
          <a:sy n="142" d="100"/>
        </p:scale>
        <p:origin x="77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73748-CE9F-476A-A2C5-69CFB0231304}" type="doc">
      <dgm:prSet loTypeId="urn:microsoft.com/office/officeart/2005/8/layout/cycle8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FC6C08A-2E71-4E17-9AD7-D1BC0BA4DF59}">
      <dgm:prSet custT="1"/>
      <dgm:spPr/>
      <dgm:t>
        <a:bodyPr/>
        <a:lstStyle/>
        <a:p>
          <a:pPr rtl="0"/>
          <a:r>
            <a:rPr lang="ru-RU" sz="1000" dirty="0" smtClean="0">
              <a:effectLst/>
              <a:latin typeface="+mj-lt"/>
            </a:rPr>
            <a:t>Выплата на оплату городского транспорта – </a:t>
          </a:r>
          <a:r>
            <a:rPr lang="ru-RU" sz="1000" dirty="0" smtClean="0">
              <a:solidFill>
                <a:srgbClr val="00487E"/>
              </a:solidFill>
              <a:effectLst/>
              <a:latin typeface="+mj-lt"/>
            </a:rPr>
            <a:t>1035 руб. ежемесячно</a:t>
          </a:r>
          <a:endParaRPr lang="ru-RU" sz="1000" dirty="0">
            <a:solidFill>
              <a:srgbClr val="00487E"/>
            </a:solidFill>
            <a:effectLst/>
            <a:latin typeface="+mj-lt"/>
          </a:endParaRPr>
        </a:p>
      </dgm:t>
    </dgm:pt>
    <dgm:pt modelId="{46A6DFDB-A320-4AD7-BC72-E37D11850918}" type="parTrans" cxnId="{9DA36A32-FBA8-4ACF-8F4E-7A3B827B5FD5}">
      <dgm:prSet/>
      <dgm:spPr/>
      <dgm:t>
        <a:bodyPr/>
        <a:lstStyle/>
        <a:p>
          <a:endParaRPr lang="ru-RU" sz="105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CCBE2FA-6B28-4587-B27B-DBB053E677BD}" type="sibTrans" cxnId="{9DA36A32-FBA8-4ACF-8F4E-7A3B827B5FD5}">
      <dgm:prSet/>
      <dgm:spPr/>
      <dgm:t>
        <a:bodyPr/>
        <a:lstStyle/>
        <a:p>
          <a:endParaRPr lang="ru-RU" sz="105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BA6DC03-2B94-4963-B492-F21F130351E3}">
      <dgm:prSet custT="1"/>
      <dgm:spPr/>
      <dgm:t>
        <a:bodyPr/>
        <a:lstStyle/>
        <a:p>
          <a:pPr rtl="0"/>
          <a:r>
            <a:rPr lang="ru-RU" sz="1000" dirty="0" smtClean="0">
              <a:effectLst/>
              <a:latin typeface="+mj-lt"/>
            </a:rPr>
            <a:t>Компенсация на питание –</a:t>
          </a:r>
        </a:p>
        <a:p>
          <a:pPr rtl="0"/>
          <a:r>
            <a:rPr lang="ru-RU" sz="1000" dirty="0" smtClean="0">
              <a:solidFill>
                <a:srgbClr val="00487E"/>
              </a:solidFill>
              <a:effectLst/>
              <a:latin typeface="+mj-lt"/>
            </a:rPr>
            <a:t>342 руб. в день</a:t>
          </a:r>
          <a:endParaRPr lang="ru-RU" sz="1000" dirty="0">
            <a:solidFill>
              <a:srgbClr val="00487E"/>
            </a:solidFill>
            <a:effectLst/>
            <a:latin typeface="+mj-lt"/>
          </a:endParaRPr>
        </a:p>
      </dgm:t>
    </dgm:pt>
    <dgm:pt modelId="{8684F5CD-2116-4784-AC96-8B7AE43AE02C}" type="sibTrans" cxnId="{68B7CDB2-016E-4F9B-9F6D-E9047DF9261E}">
      <dgm:prSet/>
      <dgm:spPr/>
      <dgm:t>
        <a:bodyPr/>
        <a:lstStyle/>
        <a:p>
          <a:endParaRPr lang="ru-RU" sz="105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E6001C97-FB90-44EF-9B2E-5A2F77FD8A1F}" type="parTrans" cxnId="{68B7CDB2-016E-4F9B-9F6D-E9047DF9261E}">
      <dgm:prSet/>
      <dgm:spPr/>
      <dgm:t>
        <a:bodyPr/>
        <a:lstStyle/>
        <a:p>
          <a:endParaRPr lang="ru-RU" sz="105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C089B78-EFDC-4866-80E2-A63C03CC90B8}">
      <dgm:prSet custT="1"/>
      <dgm:spPr/>
      <dgm:t>
        <a:bodyPr/>
        <a:lstStyle/>
        <a:p>
          <a:pPr rtl="0"/>
          <a:r>
            <a:rPr lang="ru-RU" sz="1000" dirty="0" smtClean="0">
              <a:effectLst/>
              <a:latin typeface="+mj-lt"/>
            </a:rPr>
            <a:t>Выплата на приобретение одежды – </a:t>
          </a:r>
        </a:p>
        <a:p>
          <a:pPr rtl="0"/>
          <a:r>
            <a:rPr lang="ru-RU" sz="1000" dirty="0" smtClea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j-lt"/>
            </a:rPr>
            <a:t>5187 руб. ежемесячно</a:t>
          </a:r>
          <a:endParaRPr lang="ru-RU" sz="1000" dirty="0">
            <a:solidFill>
              <a:schemeClr val="tx2">
                <a:lumMod val="60000"/>
                <a:lumOff val="40000"/>
              </a:schemeClr>
            </a:solidFill>
            <a:effectLst/>
            <a:latin typeface="+mj-lt"/>
          </a:endParaRPr>
        </a:p>
      </dgm:t>
    </dgm:pt>
    <dgm:pt modelId="{61CBE94C-9980-4817-AFCE-02F4A6538693}" type="parTrans" cxnId="{8CC3E380-0FC1-4721-B0DC-C9B8231A9D61}">
      <dgm:prSet/>
      <dgm:spPr/>
      <dgm:t>
        <a:bodyPr/>
        <a:lstStyle/>
        <a:p>
          <a:endParaRPr lang="ru-RU" sz="105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CFBED09A-D373-4832-A6D4-8EF5A59B9328}" type="sibTrans" cxnId="{8CC3E380-0FC1-4721-B0DC-C9B8231A9D61}">
      <dgm:prSet/>
      <dgm:spPr/>
      <dgm:t>
        <a:bodyPr/>
        <a:lstStyle/>
        <a:p>
          <a:endParaRPr lang="ru-RU" sz="105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28434EC2-C26A-4257-A195-FCA290A5053B}">
      <dgm:prSet custT="1"/>
      <dgm:spPr/>
      <dgm:t>
        <a:bodyPr/>
        <a:lstStyle/>
        <a:p>
          <a:pPr rtl="0"/>
          <a:r>
            <a:rPr lang="ru-RU" sz="1000" dirty="0" smtClean="0">
              <a:effectLst/>
              <a:latin typeface="+mj-lt"/>
            </a:rPr>
            <a:t>Выплата на приобретение литературы – </a:t>
          </a:r>
          <a:r>
            <a:rPr lang="ru-RU" sz="1000" dirty="0" smtClean="0">
              <a:solidFill>
                <a:srgbClr val="00487E"/>
              </a:solidFill>
              <a:effectLst/>
              <a:latin typeface="+mj-lt"/>
            </a:rPr>
            <a:t>7130 руб. раз в год </a:t>
          </a:r>
        </a:p>
        <a:p>
          <a:pPr rtl="0"/>
          <a:r>
            <a:rPr lang="ru-RU" sz="1000" dirty="0" smtClean="0">
              <a:effectLst/>
              <a:latin typeface="+mj-lt"/>
            </a:rPr>
            <a:t>( в начале учебного года)</a:t>
          </a:r>
          <a:endParaRPr lang="ru-RU" sz="1000" dirty="0">
            <a:solidFill>
              <a:srgbClr val="0070C0"/>
            </a:solidFill>
            <a:effectLst/>
            <a:latin typeface="+mj-lt"/>
          </a:endParaRPr>
        </a:p>
      </dgm:t>
    </dgm:pt>
    <dgm:pt modelId="{4670DA9B-FFA6-4FC3-834C-B6A8BA689175}" type="parTrans" cxnId="{8F0FFB8E-30DE-4880-9F6F-367CAC166673}">
      <dgm:prSet/>
      <dgm:spPr/>
      <dgm:t>
        <a:bodyPr/>
        <a:lstStyle/>
        <a:p>
          <a:endParaRPr lang="ru-RU" sz="105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435B5FCC-A452-4607-8AF2-8DC2D19141FF}" type="sibTrans" cxnId="{8F0FFB8E-30DE-4880-9F6F-367CAC166673}">
      <dgm:prSet/>
      <dgm:spPr/>
      <dgm:t>
        <a:bodyPr/>
        <a:lstStyle/>
        <a:p>
          <a:endParaRPr lang="ru-RU" sz="105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C1BDDB84-2784-4FD4-817B-6490E486C977}" type="pres">
      <dgm:prSet presAssocID="{EA173748-CE9F-476A-A2C5-69CFB023130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FC73E-E525-4847-8A67-032A3AE02E44}" type="pres">
      <dgm:prSet presAssocID="{EA173748-CE9F-476A-A2C5-69CFB0231304}" presName="wedge1" presStyleLbl="node1" presStyleIdx="0" presStyleCnt="4"/>
      <dgm:spPr/>
      <dgm:t>
        <a:bodyPr/>
        <a:lstStyle/>
        <a:p>
          <a:endParaRPr lang="ru-RU"/>
        </a:p>
      </dgm:t>
    </dgm:pt>
    <dgm:pt modelId="{15ADC608-78B6-4D76-B83A-775EE959DC0E}" type="pres">
      <dgm:prSet presAssocID="{EA173748-CE9F-476A-A2C5-69CFB0231304}" presName="dummy1a" presStyleCnt="0"/>
      <dgm:spPr/>
    </dgm:pt>
    <dgm:pt modelId="{C379BD93-40E2-4F7F-A836-FF54CA1E6255}" type="pres">
      <dgm:prSet presAssocID="{EA173748-CE9F-476A-A2C5-69CFB0231304}" presName="dummy1b" presStyleCnt="0"/>
      <dgm:spPr/>
    </dgm:pt>
    <dgm:pt modelId="{7B4304AC-C30D-46CD-A697-327500479108}" type="pres">
      <dgm:prSet presAssocID="{EA173748-CE9F-476A-A2C5-69CFB023130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AE724-74A2-46DF-B7E3-E7A3D5BDADB7}" type="pres">
      <dgm:prSet presAssocID="{EA173748-CE9F-476A-A2C5-69CFB0231304}" presName="wedge2" presStyleLbl="node1" presStyleIdx="1" presStyleCnt="4"/>
      <dgm:spPr/>
      <dgm:t>
        <a:bodyPr/>
        <a:lstStyle/>
        <a:p>
          <a:endParaRPr lang="ru-RU"/>
        </a:p>
      </dgm:t>
    </dgm:pt>
    <dgm:pt modelId="{4E3D0BDE-053C-44D6-AD9C-6537EFC73A87}" type="pres">
      <dgm:prSet presAssocID="{EA173748-CE9F-476A-A2C5-69CFB0231304}" presName="dummy2a" presStyleCnt="0"/>
      <dgm:spPr/>
    </dgm:pt>
    <dgm:pt modelId="{E491C336-F82F-4757-A5B5-D9C5ACFEAE79}" type="pres">
      <dgm:prSet presAssocID="{EA173748-CE9F-476A-A2C5-69CFB0231304}" presName="dummy2b" presStyleCnt="0"/>
      <dgm:spPr/>
    </dgm:pt>
    <dgm:pt modelId="{2AB20100-CBBB-455B-B21E-0E1FA67C4F1F}" type="pres">
      <dgm:prSet presAssocID="{EA173748-CE9F-476A-A2C5-69CFB023130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0018D-B183-4735-91A4-874A81C4C199}" type="pres">
      <dgm:prSet presAssocID="{EA173748-CE9F-476A-A2C5-69CFB0231304}" presName="wedge3" presStyleLbl="node1" presStyleIdx="2" presStyleCnt="4"/>
      <dgm:spPr/>
      <dgm:t>
        <a:bodyPr/>
        <a:lstStyle/>
        <a:p>
          <a:endParaRPr lang="ru-RU"/>
        </a:p>
      </dgm:t>
    </dgm:pt>
    <dgm:pt modelId="{230B4D71-125C-422E-BC46-7D50FE73D118}" type="pres">
      <dgm:prSet presAssocID="{EA173748-CE9F-476A-A2C5-69CFB0231304}" presName="dummy3a" presStyleCnt="0"/>
      <dgm:spPr/>
    </dgm:pt>
    <dgm:pt modelId="{A75C5B87-8026-41B3-8138-398C18FC173E}" type="pres">
      <dgm:prSet presAssocID="{EA173748-CE9F-476A-A2C5-69CFB0231304}" presName="dummy3b" presStyleCnt="0"/>
      <dgm:spPr/>
    </dgm:pt>
    <dgm:pt modelId="{50B83B91-E496-43E3-8F07-408BBE53543B}" type="pres">
      <dgm:prSet presAssocID="{EA173748-CE9F-476A-A2C5-69CFB023130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80182-475E-4BF2-83AC-952293535603}" type="pres">
      <dgm:prSet presAssocID="{EA173748-CE9F-476A-A2C5-69CFB0231304}" presName="wedge4" presStyleLbl="node1" presStyleIdx="3" presStyleCnt="4" custLinFactNeighborX="329" custLinFactNeighborY="26"/>
      <dgm:spPr/>
      <dgm:t>
        <a:bodyPr/>
        <a:lstStyle/>
        <a:p>
          <a:endParaRPr lang="ru-RU"/>
        </a:p>
      </dgm:t>
    </dgm:pt>
    <dgm:pt modelId="{A24E5B48-7870-48E0-B02D-F1707238B105}" type="pres">
      <dgm:prSet presAssocID="{EA173748-CE9F-476A-A2C5-69CFB0231304}" presName="dummy4a" presStyleCnt="0"/>
      <dgm:spPr/>
    </dgm:pt>
    <dgm:pt modelId="{5E1570C8-5200-48E2-9C3C-F008CCC041FD}" type="pres">
      <dgm:prSet presAssocID="{EA173748-CE9F-476A-A2C5-69CFB0231304}" presName="dummy4b" presStyleCnt="0"/>
      <dgm:spPr/>
    </dgm:pt>
    <dgm:pt modelId="{32AD8AEC-63E8-4CE9-AB4B-1C92C4870A12}" type="pres">
      <dgm:prSet presAssocID="{EA173748-CE9F-476A-A2C5-69CFB023130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96FCA-A5BB-4645-81FA-7F4256556A3D}" type="pres">
      <dgm:prSet presAssocID="{CFBED09A-D373-4832-A6D4-8EF5A59B9328}" presName="arrowWedge1" presStyleLbl="fgSibTrans2D1" presStyleIdx="0" presStyleCnt="4"/>
      <dgm:spPr/>
    </dgm:pt>
    <dgm:pt modelId="{325AED18-01AD-4BFE-BC63-0C642532CE28}" type="pres">
      <dgm:prSet presAssocID="{435B5FCC-A452-4607-8AF2-8DC2D19141FF}" presName="arrowWedge2" presStyleLbl="fgSibTrans2D1" presStyleIdx="1" presStyleCnt="4"/>
      <dgm:spPr/>
    </dgm:pt>
    <dgm:pt modelId="{92D535BA-2FDF-40E4-BB36-9F6C837437C6}" type="pres">
      <dgm:prSet presAssocID="{ACCBE2FA-6B28-4587-B27B-DBB053E677BD}" presName="arrowWedge3" presStyleLbl="fgSibTrans2D1" presStyleIdx="2" presStyleCnt="4"/>
      <dgm:spPr/>
      <dgm:t>
        <a:bodyPr/>
        <a:lstStyle/>
        <a:p>
          <a:endParaRPr lang="ru-RU"/>
        </a:p>
      </dgm:t>
    </dgm:pt>
    <dgm:pt modelId="{3015D2D5-10EF-4F69-86ED-A3CA4A429702}" type="pres">
      <dgm:prSet presAssocID="{8684F5CD-2116-4784-AC96-8B7AE43AE02C}" presName="arrowWedge4" presStyleLbl="fgSibTrans2D1" presStyleIdx="3" presStyleCnt="4"/>
      <dgm:spPr/>
    </dgm:pt>
  </dgm:ptLst>
  <dgm:cxnLst>
    <dgm:cxn modelId="{0AACFEFF-9D86-4C58-AD72-8D1246DAE8C6}" type="presOf" srcId="{3BA6DC03-2B94-4963-B492-F21F130351E3}" destId="{A5A80182-475E-4BF2-83AC-952293535603}" srcOrd="0" destOrd="0" presId="urn:microsoft.com/office/officeart/2005/8/layout/cycle8"/>
    <dgm:cxn modelId="{8F0FFB8E-30DE-4880-9F6F-367CAC166673}" srcId="{EA173748-CE9F-476A-A2C5-69CFB0231304}" destId="{28434EC2-C26A-4257-A195-FCA290A5053B}" srcOrd="1" destOrd="0" parTransId="{4670DA9B-FFA6-4FC3-834C-B6A8BA689175}" sibTransId="{435B5FCC-A452-4607-8AF2-8DC2D19141FF}"/>
    <dgm:cxn modelId="{FD931007-DE36-46B0-B4E7-737F480A50DE}" type="presOf" srcId="{FC089B78-EFDC-4866-80E2-A63C03CC90B8}" destId="{72FFC73E-E525-4847-8A67-032A3AE02E44}" srcOrd="0" destOrd="0" presId="urn:microsoft.com/office/officeart/2005/8/layout/cycle8"/>
    <dgm:cxn modelId="{8CC3E380-0FC1-4721-B0DC-C9B8231A9D61}" srcId="{EA173748-CE9F-476A-A2C5-69CFB0231304}" destId="{FC089B78-EFDC-4866-80E2-A63C03CC90B8}" srcOrd="0" destOrd="0" parTransId="{61CBE94C-9980-4817-AFCE-02F4A6538693}" sibTransId="{CFBED09A-D373-4832-A6D4-8EF5A59B9328}"/>
    <dgm:cxn modelId="{24C39037-DB00-42E9-BCE7-C1F736F7ED51}" type="presOf" srcId="{FC089B78-EFDC-4866-80E2-A63C03CC90B8}" destId="{7B4304AC-C30D-46CD-A697-327500479108}" srcOrd="1" destOrd="0" presId="urn:microsoft.com/office/officeart/2005/8/layout/cycle8"/>
    <dgm:cxn modelId="{9DA36A32-FBA8-4ACF-8F4E-7A3B827B5FD5}" srcId="{EA173748-CE9F-476A-A2C5-69CFB0231304}" destId="{DFC6C08A-2E71-4E17-9AD7-D1BC0BA4DF59}" srcOrd="2" destOrd="0" parTransId="{46A6DFDB-A320-4AD7-BC72-E37D11850918}" sibTransId="{ACCBE2FA-6B28-4587-B27B-DBB053E677BD}"/>
    <dgm:cxn modelId="{C5E4868B-8545-43D1-BF7F-289ADF6822BF}" type="presOf" srcId="{EA173748-CE9F-476A-A2C5-69CFB0231304}" destId="{C1BDDB84-2784-4FD4-817B-6490E486C977}" srcOrd="0" destOrd="0" presId="urn:microsoft.com/office/officeart/2005/8/layout/cycle8"/>
    <dgm:cxn modelId="{66CDA512-CF7C-4FC1-B0E1-3C632C551066}" type="presOf" srcId="{DFC6C08A-2E71-4E17-9AD7-D1BC0BA4DF59}" destId="{5720018D-B183-4735-91A4-874A81C4C199}" srcOrd="0" destOrd="0" presId="urn:microsoft.com/office/officeart/2005/8/layout/cycle8"/>
    <dgm:cxn modelId="{02F35403-7617-40B0-9359-1FD95AB842A2}" type="presOf" srcId="{3BA6DC03-2B94-4963-B492-F21F130351E3}" destId="{32AD8AEC-63E8-4CE9-AB4B-1C92C4870A12}" srcOrd="1" destOrd="0" presId="urn:microsoft.com/office/officeart/2005/8/layout/cycle8"/>
    <dgm:cxn modelId="{647FD153-BBA6-4368-8ABC-C894B7B0D947}" type="presOf" srcId="{28434EC2-C26A-4257-A195-FCA290A5053B}" destId="{DDEAE724-74A2-46DF-B7E3-E7A3D5BDADB7}" srcOrd="0" destOrd="0" presId="urn:microsoft.com/office/officeart/2005/8/layout/cycle8"/>
    <dgm:cxn modelId="{581D1E30-0B1E-4983-9080-9217BB0E1F21}" type="presOf" srcId="{DFC6C08A-2E71-4E17-9AD7-D1BC0BA4DF59}" destId="{50B83B91-E496-43E3-8F07-408BBE53543B}" srcOrd="1" destOrd="0" presId="urn:microsoft.com/office/officeart/2005/8/layout/cycle8"/>
    <dgm:cxn modelId="{68B7CDB2-016E-4F9B-9F6D-E9047DF9261E}" srcId="{EA173748-CE9F-476A-A2C5-69CFB0231304}" destId="{3BA6DC03-2B94-4963-B492-F21F130351E3}" srcOrd="3" destOrd="0" parTransId="{E6001C97-FB90-44EF-9B2E-5A2F77FD8A1F}" sibTransId="{8684F5CD-2116-4784-AC96-8B7AE43AE02C}"/>
    <dgm:cxn modelId="{D3A5F909-1698-430B-92A3-5E50A70092AD}" type="presOf" srcId="{28434EC2-C26A-4257-A195-FCA290A5053B}" destId="{2AB20100-CBBB-455B-B21E-0E1FA67C4F1F}" srcOrd="1" destOrd="0" presId="urn:microsoft.com/office/officeart/2005/8/layout/cycle8"/>
    <dgm:cxn modelId="{0E13E09B-D3CC-41DD-8E2E-FDED49EB8798}" type="presParOf" srcId="{C1BDDB84-2784-4FD4-817B-6490E486C977}" destId="{72FFC73E-E525-4847-8A67-032A3AE02E44}" srcOrd="0" destOrd="0" presId="urn:microsoft.com/office/officeart/2005/8/layout/cycle8"/>
    <dgm:cxn modelId="{9ECB3CA4-0750-44DD-B3D3-B43050B73FAE}" type="presParOf" srcId="{C1BDDB84-2784-4FD4-817B-6490E486C977}" destId="{15ADC608-78B6-4D76-B83A-775EE959DC0E}" srcOrd="1" destOrd="0" presId="urn:microsoft.com/office/officeart/2005/8/layout/cycle8"/>
    <dgm:cxn modelId="{DB79AAC1-EE64-47B0-8BE5-4304A634FCD7}" type="presParOf" srcId="{C1BDDB84-2784-4FD4-817B-6490E486C977}" destId="{C379BD93-40E2-4F7F-A836-FF54CA1E6255}" srcOrd="2" destOrd="0" presId="urn:microsoft.com/office/officeart/2005/8/layout/cycle8"/>
    <dgm:cxn modelId="{91B0FDF5-24C7-4F4B-B460-90E9991D0D52}" type="presParOf" srcId="{C1BDDB84-2784-4FD4-817B-6490E486C977}" destId="{7B4304AC-C30D-46CD-A697-327500479108}" srcOrd="3" destOrd="0" presId="urn:microsoft.com/office/officeart/2005/8/layout/cycle8"/>
    <dgm:cxn modelId="{5BBF268B-F8C8-4541-8152-BD1F4AA40320}" type="presParOf" srcId="{C1BDDB84-2784-4FD4-817B-6490E486C977}" destId="{DDEAE724-74A2-46DF-B7E3-E7A3D5BDADB7}" srcOrd="4" destOrd="0" presId="urn:microsoft.com/office/officeart/2005/8/layout/cycle8"/>
    <dgm:cxn modelId="{648A1787-1463-45CF-A0C3-56BF24D66996}" type="presParOf" srcId="{C1BDDB84-2784-4FD4-817B-6490E486C977}" destId="{4E3D0BDE-053C-44D6-AD9C-6537EFC73A87}" srcOrd="5" destOrd="0" presId="urn:microsoft.com/office/officeart/2005/8/layout/cycle8"/>
    <dgm:cxn modelId="{4E41FC85-BE3C-423A-9761-949ADA46845A}" type="presParOf" srcId="{C1BDDB84-2784-4FD4-817B-6490E486C977}" destId="{E491C336-F82F-4757-A5B5-D9C5ACFEAE79}" srcOrd="6" destOrd="0" presId="urn:microsoft.com/office/officeart/2005/8/layout/cycle8"/>
    <dgm:cxn modelId="{E97B3094-928B-4CBB-9B2D-ADA3B96075A9}" type="presParOf" srcId="{C1BDDB84-2784-4FD4-817B-6490E486C977}" destId="{2AB20100-CBBB-455B-B21E-0E1FA67C4F1F}" srcOrd="7" destOrd="0" presId="urn:microsoft.com/office/officeart/2005/8/layout/cycle8"/>
    <dgm:cxn modelId="{F15B99A5-BB82-44AC-A583-8C5B77F28A4B}" type="presParOf" srcId="{C1BDDB84-2784-4FD4-817B-6490E486C977}" destId="{5720018D-B183-4735-91A4-874A81C4C199}" srcOrd="8" destOrd="0" presId="urn:microsoft.com/office/officeart/2005/8/layout/cycle8"/>
    <dgm:cxn modelId="{8F133DAD-C0EB-45A6-8B04-F9EE645041D5}" type="presParOf" srcId="{C1BDDB84-2784-4FD4-817B-6490E486C977}" destId="{230B4D71-125C-422E-BC46-7D50FE73D118}" srcOrd="9" destOrd="0" presId="urn:microsoft.com/office/officeart/2005/8/layout/cycle8"/>
    <dgm:cxn modelId="{0D8F39E9-4E48-4152-B85A-E89DEB3705CE}" type="presParOf" srcId="{C1BDDB84-2784-4FD4-817B-6490E486C977}" destId="{A75C5B87-8026-41B3-8138-398C18FC173E}" srcOrd="10" destOrd="0" presId="urn:microsoft.com/office/officeart/2005/8/layout/cycle8"/>
    <dgm:cxn modelId="{491D6F46-511C-45CC-BA76-D47B986DE0F8}" type="presParOf" srcId="{C1BDDB84-2784-4FD4-817B-6490E486C977}" destId="{50B83B91-E496-43E3-8F07-408BBE53543B}" srcOrd="11" destOrd="0" presId="urn:microsoft.com/office/officeart/2005/8/layout/cycle8"/>
    <dgm:cxn modelId="{8BA17078-AC7F-45CD-BD7A-2348BBA9A94E}" type="presParOf" srcId="{C1BDDB84-2784-4FD4-817B-6490E486C977}" destId="{A5A80182-475E-4BF2-83AC-952293535603}" srcOrd="12" destOrd="0" presId="urn:microsoft.com/office/officeart/2005/8/layout/cycle8"/>
    <dgm:cxn modelId="{B3676D87-361F-443B-9EBC-53C2D0EE6795}" type="presParOf" srcId="{C1BDDB84-2784-4FD4-817B-6490E486C977}" destId="{A24E5B48-7870-48E0-B02D-F1707238B105}" srcOrd="13" destOrd="0" presId="urn:microsoft.com/office/officeart/2005/8/layout/cycle8"/>
    <dgm:cxn modelId="{CD0D3F15-B486-4FDF-ACA6-4FC34A3B4C9C}" type="presParOf" srcId="{C1BDDB84-2784-4FD4-817B-6490E486C977}" destId="{5E1570C8-5200-48E2-9C3C-F008CCC041FD}" srcOrd="14" destOrd="0" presId="urn:microsoft.com/office/officeart/2005/8/layout/cycle8"/>
    <dgm:cxn modelId="{B50AC6D1-4853-4702-8667-F71802D2D04F}" type="presParOf" srcId="{C1BDDB84-2784-4FD4-817B-6490E486C977}" destId="{32AD8AEC-63E8-4CE9-AB4B-1C92C4870A12}" srcOrd="15" destOrd="0" presId="urn:microsoft.com/office/officeart/2005/8/layout/cycle8"/>
    <dgm:cxn modelId="{0D059476-E16D-4201-958E-4FDC024C6B6F}" type="presParOf" srcId="{C1BDDB84-2784-4FD4-817B-6490E486C977}" destId="{FC896FCA-A5BB-4645-81FA-7F4256556A3D}" srcOrd="16" destOrd="0" presId="urn:microsoft.com/office/officeart/2005/8/layout/cycle8"/>
    <dgm:cxn modelId="{710F9DBD-013B-4CA9-8C28-CA81D1835137}" type="presParOf" srcId="{C1BDDB84-2784-4FD4-817B-6490E486C977}" destId="{325AED18-01AD-4BFE-BC63-0C642532CE28}" srcOrd="17" destOrd="0" presId="urn:microsoft.com/office/officeart/2005/8/layout/cycle8"/>
    <dgm:cxn modelId="{5A8A7E73-C4EB-4DEC-BB91-B2950EA8AC30}" type="presParOf" srcId="{C1BDDB84-2784-4FD4-817B-6490E486C977}" destId="{92D535BA-2FDF-40E4-BB36-9F6C837437C6}" srcOrd="18" destOrd="0" presId="urn:microsoft.com/office/officeart/2005/8/layout/cycle8"/>
    <dgm:cxn modelId="{112BCB7F-0D63-42CC-8D5D-BF940BE28775}" type="presParOf" srcId="{C1BDDB84-2784-4FD4-817B-6490E486C977}" destId="{3015D2D5-10EF-4F69-86ED-A3CA4A429702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FC73E-E525-4847-8A67-032A3AE02E44}">
      <dsp:nvSpPr>
        <dsp:cNvPr id="0" name=""/>
        <dsp:cNvSpPr/>
      </dsp:nvSpPr>
      <dsp:spPr>
        <a:xfrm>
          <a:off x="1670727" y="247738"/>
          <a:ext cx="3387256" cy="3387256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effectLst/>
              <a:latin typeface="+mj-lt"/>
            </a:rPr>
            <a:t>Выплата на приобретение одежды – 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j-lt"/>
            </a:rPr>
            <a:t>5187 руб. ежемесячно</a:t>
          </a:r>
          <a:endParaRPr lang="ru-RU" sz="1000" kern="1200" dirty="0">
            <a:solidFill>
              <a:schemeClr val="tx2">
                <a:lumMod val="60000"/>
                <a:lumOff val="40000"/>
              </a:schemeClr>
            </a:solidFill>
            <a:effectLst/>
            <a:latin typeface="+mj-lt"/>
          </a:endParaRPr>
        </a:p>
      </dsp:txBody>
      <dsp:txXfrm>
        <a:off x="3468796" y="949787"/>
        <a:ext cx="1250058" cy="927463"/>
      </dsp:txXfrm>
    </dsp:sp>
    <dsp:sp modelId="{DDEAE724-74A2-46DF-B7E3-E7A3D5BDADB7}">
      <dsp:nvSpPr>
        <dsp:cNvPr id="0" name=""/>
        <dsp:cNvSpPr/>
      </dsp:nvSpPr>
      <dsp:spPr>
        <a:xfrm>
          <a:off x="1670727" y="361453"/>
          <a:ext cx="3387256" cy="3387256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effectLst/>
              <a:latin typeface="+mj-lt"/>
            </a:rPr>
            <a:t>Выплата на приобретение литературы – </a:t>
          </a:r>
          <a:r>
            <a:rPr lang="ru-RU" sz="1000" kern="1200" dirty="0" smtClean="0">
              <a:solidFill>
                <a:srgbClr val="00487E"/>
              </a:solidFill>
              <a:effectLst/>
              <a:latin typeface="+mj-lt"/>
            </a:rPr>
            <a:t>7130 руб. раз в год 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effectLst/>
              <a:latin typeface="+mj-lt"/>
            </a:rPr>
            <a:t>( в начале учебного года)</a:t>
          </a:r>
          <a:endParaRPr lang="ru-RU" sz="1000" kern="1200" dirty="0">
            <a:solidFill>
              <a:srgbClr val="0070C0"/>
            </a:solidFill>
            <a:effectLst/>
            <a:latin typeface="+mj-lt"/>
          </a:endParaRPr>
        </a:p>
      </dsp:txBody>
      <dsp:txXfrm>
        <a:off x="3468796" y="2119197"/>
        <a:ext cx="1250058" cy="927463"/>
      </dsp:txXfrm>
    </dsp:sp>
    <dsp:sp modelId="{5720018D-B183-4735-91A4-874A81C4C199}">
      <dsp:nvSpPr>
        <dsp:cNvPr id="0" name=""/>
        <dsp:cNvSpPr/>
      </dsp:nvSpPr>
      <dsp:spPr>
        <a:xfrm>
          <a:off x="1557012" y="361453"/>
          <a:ext cx="3387256" cy="3387256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effectLst/>
              <a:latin typeface="+mj-lt"/>
            </a:rPr>
            <a:t>Выплата на оплату городского транспорта – </a:t>
          </a:r>
          <a:r>
            <a:rPr lang="ru-RU" sz="1000" kern="1200" dirty="0" smtClean="0">
              <a:solidFill>
                <a:srgbClr val="00487E"/>
              </a:solidFill>
              <a:effectLst/>
              <a:latin typeface="+mj-lt"/>
            </a:rPr>
            <a:t>1035 руб. ежемесячно</a:t>
          </a:r>
          <a:endParaRPr lang="ru-RU" sz="1000" kern="1200" dirty="0">
            <a:solidFill>
              <a:srgbClr val="00487E"/>
            </a:solidFill>
            <a:effectLst/>
            <a:latin typeface="+mj-lt"/>
          </a:endParaRPr>
        </a:p>
      </dsp:txBody>
      <dsp:txXfrm>
        <a:off x="1896141" y="2119197"/>
        <a:ext cx="1250058" cy="927463"/>
      </dsp:txXfrm>
    </dsp:sp>
    <dsp:sp modelId="{A5A80182-475E-4BF2-83AC-952293535603}">
      <dsp:nvSpPr>
        <dsp:cNvPr id="0" name=""/>
        <dsp:cNvSpPr/>
      </dsp:nvSpPr>
      <dsp:spPr>
        <a:xfrm>
          <a:off x="1568156" y="248619"/>
          <a:ext cx="3387256" cy="3387256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effectLst/>
              <a:latin typeface="+mj-lt"/>
            </a:rPr>
            <a:t>Компенсация на питание –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00487E"/>
              </a:solidFill>
              <a:effectLst/>
              <a:latin typeface="+mj-lt"/>
            </a:rPr>
            <a:t>342 руб. в день</a:t>
          </a:r>
          <a:endParaRPr lang="ru-RU" sz="1000" kern="1200" dirty="0">
            <a:solidFill>
              <a:srgbClr val="00487E"/>
            </a:solidFill>
            <a:effectLst/>
            <a:latin typeface="+mj-lt"/>
          </a:endParaRPr>
        </a:p>
      </dsp:txBody>
      <dsp:txXfrm>
        <a:off x="1907285" y="950668"/>
        <a:ext cx="1250058" cy="927463"/>
      </dsp:txXfrm>
    </dsp:sp>
    <dsp:sp modelId="{FC896FCA-A5BB-4645-81FA-7F4256556A3D}">
      <dsp:nvSpPr>
        <dsp:cNvPr id="0" name=""/>
        <dsp:cNvSpPr/>
      </dsp:nvSpPr>
      <dsp:spPr>
        <a:xfrm>
          <a:off x="1461040" y="38051"/>
          <a:ext cx="3806630" cy="3806630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5AED18-01AD-4BFE-BC63-0C642532CE28}">
      <dsp:nvSpPr>
        <dsp:cNvPr id="0" name=""/>
        <dsp:cNvSpPr/>
      </dsp:nvSpPr>
      <dsp:spPr>
        <a:xfrm>
          <a:off x="1461040" y="151766"/>
          <a:ext cx="3806630" cy="3806630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D535BA-2FDF-40E4-BB36-9F6C837437C6}">
      <dsp:nvSpPr>
        <dsp:cNvPr id="0" name=""/>
        <dsp:cNvSpPr/>
      </dsp:nvSpPr>
      <dsp:spPr>
        <a:xfrm>
          <a:off x="1347325" y="151766"/>
          <a:ext cx="3806630" cy="3806630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15D2D5-10EF-4F69-86ED-A3CA4A429702}">
      <dsp:nvSpPr>
        <dsp:cNvPr id="0" name=""/>
        <dsp:cNvSpPr/>
      </dsp:nvSpPr>
      <dsp:spPr>
        <a:xfrm>
          <a:off x="1358469" y="38931"/>
          <a:ext cx="3806630" cy="3806630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654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70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88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17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51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54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3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44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366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27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9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8A131-6D4F-4ADE-BF1C-B00130E2AA2C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4C2EC-8DAF-4838-A8AA-296F72F6F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94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Богдан Малашенок\Богдан\2020\Дистанционное обучение\Чернышова С.Л\КУЛЬТУРОЛОГИЧЕСКОЕ ОБРАЗОВАНИЕ. СОДЕРЖАНИЕ И УСЛОВИЯ ПОСТУПЛЕНИЯ НА ОБРАЗОВАТЕЛЬНУЮ ПРОГРАММУ В 2020 ГОДУ\Рисунок3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24"/>
          <a:stretch/>
        </p:blipFill>
        <p:spPr bwMode="auto">
          <a:xfrm>
            <a:off x="-14505" y="699542"/>
            <a:ext cx="5320929" cy="370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/>
          <p:nvPr/>
        </p:nvSpPr>
        <p:spPr>
          <a:xfrm>
            <a:off x="539552" y="582538"/>
            <a:ext cx="8213725" cy="954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rgbClr val="00487E"/>
                </a:solidFill>
                <a:latin typeface="+mj-lt"/>
                <a:cs typeface="Leelawadee UI" pitchFamily="34"/>
              </a:rPr>
              <a:t>ИНСТИТУТ НАРОДОВ СЕВЕРА</a:t>
            </a:r>
          </a:p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rgbClr val="00487E"/>
                </a:solidFill>
                <a:latin typeface="+mj-lt"/>
                <a:cs typeface="Leelawadee UI" pitchFamily="34"/>
              </a:rPr>
              <a:t>РГПУ им. А</a:t>
            </a:r>
            <a:r>
              <a:rPr lang="ru-RU" sz="2800" b="1" kern="0" dirty="0" smtClean="0">
                <a:solidFill>
                  <a:srgbClr val="00487E"/>
                </a:solidFill>
                <a:latin typeface="+mj-lt"/>
                <a:cs typeface="Leelawadee UI" pitchFamily="34"/>
              </a:rPr>
              <a:t>. И</a:t>
            </a:r>
            <a:r>
              <a:rPr lang="ru-RU" sz="2800" b="1" kern="0" dirty="0">
                <a:solidFill>
                  <a:srgbClr val="00487E"/>
                </a:solidFill>
                <a:latin typeface="+mj-lt"/>
                <a:cs typeface="Leelawadee UI" pitchFamily="34"/>
              </a:rPr>
              <a:t>. ГЕРЦЕНА</a:t>
            </a:r>
          </a:p>
        </p:txBody>
      </p:sp>
      <p:pic>
        <p:nvPicPr>
          <p:cNvPr id="1026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61036"/>
            <a:ext cx="1656184" cy="192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02" y="2213076"/>
            <a:ext cx="1627719" cy="158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3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20226"/>
            <a:ext cx="90725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Arial" charset="0"/>
              </a:rPr>
              <a:t>РАЗВИТИЕ НАУЧНО-ОБРАЗОВАТЕЛЬНОГО,</a:t>
            </a:r>
          </a:p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Arial" charset="0"/>
              </a:rPr>
              <a:t>КУЛЬТУРНО-ТВОРЧЕСКОГО И СПОРТИВНОГО</a:t>
            </a:r>
          </a:p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Arial" charset="0"/>
              </a:rPr>
              <a:t>ПОТЕНЦИАЛА СТУДЕНТОВ ИНС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29" y="2093673"/>
            <a:ext cx="2451848" cy="1702213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2073397"/>
            <a:ext cx="2455769" cy="1635800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073397"/>
            <a:ext cx="2243759" cy="1694945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9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9502"/>
            <a:ext cx="5284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Arial" charset="0"/>
              </a:rPr>
              <a:t>СТУДЕНТЫ ИНС –</a:t>
            </a:r>
          </a:p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Arial" charset="0"/>
              </a:rPr>
              <a:t>АВТОРЫ ЛУЧШЕЙ </a:t>
            </a:r>
            <a:r>
              <a:rPr lang="ru-RU" sz="2000" b="1" dirty="0" smtClean="0">
                <a:solidFill>
                  <a:srgbClr val="00487E"/>
                </a:solidFill>
                <a:latin typeface="+mj-lt"/>
                <a:cs typeface="Arial" charset="0"/>
              </a:rPr>
              <a:t>КУЛИНАРНОЙ </a:t>
            </a:r>
            <a:r>
              <a:rPr lang="ru-RU" sz="2000" b="1" dirty="0">
                <a:solidFill>
                  <a:srgbClr val="00487E"/>
                </a:solidFill>
                <a:latin typeface="+mj-lt"/>
                <a:cs typeface="Arial" charset="0"/>
              </a:rPr>
              <a:t>КНИГИ МИРА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275605"/>
            <a:ext cx="3744416" cy="5621201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1203598"/>
            <a:ext cx="3960440" cy="5277541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7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9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09451"/>
            <a:ext cx="8229600" cy="34607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487E"/>
                </a:solidFill>
                <a:cs typeface="Times New Roman" pitchFamily="18" charset="0"/>
              </a:rPr>
              <a:t>ВИДЫ СОЦИАЛЬНОЙ ПОДДЕРЖКИ ОБУЧАЮЩИХСЯ 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536" y="836042"/>
            <a:ext cx="4249737" cy="4039964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Проживание в общежитиях университета или Межвузовского студенческого городка Санкт-Петербурга для поступивших на условиях целевого приема или по особой квоте: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дети-сироты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дети, оставшиеся без попечения родителей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лица из числа детей-сирот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лица из числа детей, оставшихся без попечения родителей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дети-инвалиды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инвалиды I и II групп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инвалиды с детства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инвалиды вследствие военной травмы или заболевания, полученных в период прохождения военной службы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ветераны боевых действий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843558"/>
            <a:ext cx="2222949" cy="3937424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7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09451"/>
            <a:ext cx="8229600" cy="34607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487E"/>
                </a:solidFill>
                <a:cs typeface="Times New Roman" pitchFamily="18" charset="0"/>
              </a:rPr>
              <a:t>ВИДЫ СОЦИАЛЬНОЙ ПОДДЕРЖКИ ОБУЧАЮЩИХСЯ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3448" y="1779662"/>
            <a:ext cx="3311828" cy="2208990"/>
          </a:xfrm>
          <a:prstGeom prst="round2DiagRect">
            <a:avLst/>
          </a:prstGeom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800200" y="8435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rgbClr val="00487E"/>
                </a:solidFill>
                <a:latin typeface="+mj-lt"/>
              </a:rPr>
              <a:t>Государственная </a:t>
            </a:r>
          </a:p>
          <a:p>
            <a:pPr lvl="0"/>
            <a:r>
              <a:rPr lang="ru-RU" b="1" dirty="0" smtClean="0">
                <a:solidFill>
                  <a:srgbClr val="00487E"/>
                </a:solidFill>
                <a:latin typeface="+mj-lt"/>
              </a:rPr>
              <a:t>академическая стипендия </a:t>
            </a:r>
            <a:endParaRPr lang="ru-RU" b="1" dirty="0">
              <a:solidFill>
                <a:srgbClr val="00487E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1633174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487E"/>
                </a:solidFill>
                <a:latin typeface="+mj-lt"/>
              </a:rPr>
              <a:t>Государственная социальная стипендия в повышенном размере </a:t>
            </a:r>
          </a:p>
          <a:p>
            <a:pPr lvl="0"/>
            <a:r>
              <a:rPr lang="ru-RU" b="1" dirty="0" smtClean="0">
                <a:solidFill>
                  <a:srgbClr val="00487E"/>
                </a:solidFill>
                <a:latin typeface="+mj-lt"/>
              </a:rPr>
              <a:t>(при наличии справки из отдела социальной защиты населения </a:t>
            </a:r>
          </a:p>
          <a:p>
            <a:pPr lvl="0"/>
            <a:r>
              <a:rPr lang="ru-RU" b="1" dirty="0" smtClean="0">
                <a:solidFill>
                  <a:srgbClr val="00487E"/>
                </a:solidFill>
                <a:latin typeface="+mj-lt"/>
              </a:rPr>
              <a:t>и успешной сдачи экзаменационной сессии) </a:t>
            </a:r>
            <a:endParaRPr lang="ru-RU" b="1" dirty="0">
              <a:solidFill>
                <a:srgbClr val="00487E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843557"/>
            <a:ext cx="1008112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487E"/>
                </a:solidFill>
              </a:rPr>
              <a:t>2800 руб.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8008" y="1633174"/>
            <a:ext cx="1008112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487E"/>
                </a:solidFill>
              </a:rPr>
              <a:t>10 400 руб.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2072" y="3579862"/>
            <a:ext cx="1008112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487E"/>
                </a:solidFill>
              </a:rPr>
              <a:t>4 200</a:t>
            </a:r>
          </a:p>
          <a:p>
            <a:pPr algn="ctr"/>
            <a:r>
              <a:rPr lang="ru-RU" b="1" dirty="0" smtClean="0">
                <a:solidFill>
                  <a:srgbClr val="00487E"/>
                </a:solidFill>
              </a:rPr>
              <a:t>руб.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3507854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487E"/>
                </a:solidFill>
                <a:latin typeface="+mj-lt"/>
              </a:rPr>
              <a:t>Государственная </a:t>
            </a:r>
          </a:p>
          <a:p>
            <a:pPr lvl="0"/>
            <a:r>
              <a:rPr lang="ru-RU" b="1" dirty="0" smtClean="0">
                <a:solidFill>
                  <a:srgbClr val="00487E"/>
                </a:solidFill>
                <a:latin typeface="+mj-lt"/>
              </a:rPr>
              <a:t>социальная стипендия </a:t>
            </a:r>
          </a:p>
          <a:p>
            <a:pPr lvl="0"/>
            <a:r>
              <a:rPr lang="ru-RU" b="1" dirty="0" smtClean="0">
                <a:solidFill>
                  <a:srgbClr val="00487E"/>
                </a:solidFill>
                <a:latin typeface="+mj-lt"/>
              </a:rPr>
              <a:t>(при наличии справки из отдела социальной защиты населения</a:t>
            </a:r>
            <a:r>
              <a:rPr lang="ru-RU" sz="1600" b="1" dirty="0" smtClean="0">
                <a:solidFill>
                  <a:srgbClr val="00487E"/>
                </a:solidFill>
                <a:latin typeface="+mj-lt"/>
              </a:rPr>
              <a:t>)</a:t>
            </a:r>
            <a:endParaRPr lang="ru-RU" sz="1600" b="1" dirty="0">
              <a:solidFill>
                <a:srgbClr val="00487E"/>
              </a:solidFill>
              <a:latin typeface="+mj-lt"/>
            </a:endParaRPr>
          </a:p>
        </p:txBody>
      </p:sp>
      <p:pic>
        <p:nvPicPr>
          <p:cNvPr id="13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9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09451"/>
            <a:ext cx="8229600" cy="34607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487E"/>
                </a:solidFill>
                <a:cs typeface="Times New Roman" pitchFamily="18" charset="0"/>
              </a:rPr>
              <a:t>ВИДЫ СОЦИАЛЬНОЙ ПОДДЕРЖКИ ОБУЧАЮЩИХСЯ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203598"/>
            <a:ext cx="302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2250">
              <a:spcAft>
                <a:spcPts val="0"/>
              </a:spcAft>
              <a:defRPr/>
            </a:pPr>
            <a:r>
              <a:rPr lang="ru-RU" dirty="0">
                <a:solidFill>
                  <a:srgbClr val="00487E"/>
                </a:solidFill>
                <a:latin typeface="+mj-lt"/>
                <a:cs typeface="Arial" charset="0"/>
              </a:rPr>
              <a:t>Полное государственное обеспечение студентам </a:t>
            </a:r>
            <a:endParaRPr lang="ru-RU" dirty="0" smtClean="0">
              <a:solidFill>
                <a:srgbClr val="00487E"/>
              </a:solidFill>
              <a:latin typeface="+mj-lt"/>
              <a:cs typeface="Arial" charset="0"/>
            </a:endParaRPr>
          </a:p>
          <a:p>
            <a:pPr defTabSz="222250">
              <a:spcAft>
                <a:spcPts val="0"/>
              </a:spcAft>
              <a:defRPr/>
            </a:pPr>
            <a:r>
              <a:rPr lang="ru-RU" dirty="0" smtClean="0">
                <a:solidFill>
                  <a:srgbClr val="00487E"/>
                </a:solidFill>
                <a:latin typeface="+mj-lt"/>
                <a:cs typeface="Arial" charset="0"/>
              </a:rPr>
              <a:t>из </a:t>
            </a:r>
            <a:r>
              <a:rPr lang="ru-RU" dirty="0">
                <a:solidFill>
                  <a:srgbClr val="00487E"/>
                </a:solidFill>
                <a:latin typeface="+mj-lt"/>
                <a:cs typeface="Arial" charset="0"/>
              </a:rPr>
              <a:t>категории</a:t>
            </a:r>
          </a:p>
          <a:p>
            <a:pPr defTabSz="222250">
              <a:spcAft>
                <a:spcPts val="0"/>
              </a:spcAft>
              <a:defRPr/>
            </a:pPr>
            <a:r>
              <a:rPr lang="ru-RU" dirty="0">
                <a:solidFill>
                  <a:srgbClr val="00487E"/>
                </a:solidFill>
                <a:latin typeface="+mj-lt"/>
                <a:cs typeface="Arial" charset="0"/>
              </a:rPr>
              <a:t>детей–сирот и детей, оставшиеся без попечения родителей, </a:t>
            </a:r>
            <a:endParaRPr lang="ru-RU" dirty="0" smtClean="0">
              <a:solidFill>
                <a:srgbClr val="00487E"/>
              </a:solidFill>
              <a:latin typeface="+mj-lt"/>
              <a:cs typeface="Arial" charset="0"/>
            </a:endParaRPr>
          </a:p>
          <a:p>
            <a:pPr defTabSz="222250">
              <a:spcAft>
                <a:spcPts val="0"/>
              </a:spcAft>
              <a:defRPr/>
            </a:pPr>
            <a:r>
              <a:rPr lang="ru-RU" dirty="0" smtClean="0">
                <a:solidFill>
                  <a:srgbClr val="00487E"/>
                </a:solidFill>
                <a:latin typeface="+mj-lt"/>
                <a:cs typeface="Arial" charset="0"/>
              </a:rPr>
              <a:t>а </a:t>
            </a:r>
            <a:r>
              <a:rPr lang="ru-RU" dirty="0">
                <a:solidFill>
                  <a:srgbClr val="00487E"/>
                </a:solidFill>
                <a:latin typeface="+mj-lt"/>
                <a:cs typeface="Arial" charset="0"/>
              </a:rPr>
              <a:t>также лицам из числа детей–сирот и детей, оставшихся без попечения родителей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30401224"/>
              </p:ext>
            </p:extLst>
          </p:nvPr>
        </p:nvGraphicFramePr>
        <p:xfrm>
          <a:off x="2627784" y="771550"/>
          <a:ext cx="6650997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09451"/>
            <a:ext cx="8229600" cy="34607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487E"/>
                </a:solidFill>
                <a:cs typeface="Times New Roman" pitchFamily="18" charset="0"/>
              </a:rPr>
              <a:t>ВИДЫ СОЦИАЛЬНОЙ ПОДДЕРЖКИ ОБУЧАЮЩИХСЯ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200" y="2067694"/>
            <a:ext cx="514147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Основные документы: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Для инвалидов – справка МСЭ;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Для ветеранов боевых действий – удостоверение ветерана боевых действий;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Для сирот и детей, оставшихся без попечения родителей – свидетельство о рождении, свидетельства о смерти родителей, справка 025 ф, решение суда, постановление органов опеки </a:t>
            </a:r>
            <a:r>
              <a:rPr lang="ru-RU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попечительства.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sz="800" dirty="0">
              <a:solidFill>
                <a:srgbClr val="00487E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771550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ВАЖНО!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На момент подачи заявления должен быть полный комплект документов, подтверждающих особое право.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116" y="2245864"/>
            <a:ext cx="3266132" cy="2352094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8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680" y="123478"/>
            <a:ext cx="72326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1600" b="1" dirty="0">
                <a:solidFill>
                  <a:srgbClr val="00487E"/>
                </a:solidFill>
                <a:latin typeface="+mj-lt"/>
                <a:cs typeface="Times New Roman" pitchFamily="18" charset="0"/>
              </a:rPr>
              <a:t>ИНСТИТУТ НАРОДОВ СЕВЕРА </a:t>
            </a:r>
            <a:endParaRPr lang="ru-RU" altLang="ru-RU" sz="1600" b="1" dirty="0" smtClean="0">
              <a:solidFill>
                <a:srgbClr val="00487E"/>
              </a:solidFill>
              <a:latin typeface="+mj-lt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1600" b="1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более 90 </a:t>
            </a:r>
            <a:r>
              <a:rPr lang="ru-RU" altLang="ru-RU" sz="1600" b="1" dirty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лет научно-образовательной деятельности: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ru-RU" altLang="ru-RU" sz="1600" b="1" dirty="0">
                <a:solidFill>
                  <a:srgbClr val="00487E"/>
                </a:solidFill>
                <a:latin typeface="+mj-lt"/>
                <a:cs typeface="Times New Roman" pitchFamily="18" charset="0"/>
              </a:rPr>
              <a:t>более 20 языков коренных малочисленных народов Севера, Сибири и Дальнего </a:t>
            </a:r>
            <a:r>
              <a:rPr lang="ru-RU" altLang="ru-RU" sz="1600" b="1" dirty="0" smtClean="0">
                <a:solidFill>
                  <a:srgbClr val="00487E"/>
                </a:solidFill>
                <a:latin typeface="+mj-lt"/>
                <a:cs typeface="Times New Roman" pitchFamily="18" charset="0"/>
              </a:rPr>
              <a:t>Востока</a:t>
            </a:r>
            <a:endParaRPr lang="ru-RU" altLang="ru-RU" sz="1600" b="1" dirty="0">
              <a:solidFill>
                <a:srgbClr val="00487E"/>
              </a:solidFill>
              <a:latin typeface="+mj-lt"/>
              <a:cs typeface="Times New Roman" pitchFamily="18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ru-RU" altLang="ru-RU" sz="1600" b="1" dirty="0">
                <a:solidFill>
                  <a:srgbClr val="00487E"/>
                </a:solidFill>
                <a:latin typeface="+mj-lt"/>
                <a:cs typeface="Times New Roman" pitchFamily="18" charset="0"/>
              </a:rPr>
              <a:t>более 3000 </a:t>
            </a:r>
            <a:r>
              <a:rPr lang="ru-RU" altLang="ru-RU" sz="1600" b="1" dirty="0" smtClean="0">
                <a:solidFill>
                  <a:srgbClr val="00487E"/>
                </a:solidFill>
                <a:latin typeface="+mj-lt"/>
                <a:cs typeface="Times New Roman" pitchFamily="18" charset="0"/>
              </a:rPr>
              <a:t>выпускников</a:t>
            </a:r>
            <a:endParaRPr lang="ru-RU" altLang="ru-RU" sz="1600" b="1" dirty="0">
              <a:solidFill>
                <a:srgbClr val="00487E"/>
              </a:solidFill>
              <a:latin typeface="+mj-lt"/>
              <a:cs typeface="Times New Roman" pitchFamily="18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ru-RU" altLang="ru-RU" sz="1600" b="1" dirty="0">
                <a:solidFill>
                  <a:srgbClr val="00487E"/>
                </a:solidFill>
                <a:latin typeface="+mj-lt"/>
                <a:cs typeface="Times New Roman" pitchFamily="18" charset="0"/>
              </a:rPr>
              <a:t>более 60 </a:t>
            </a:r>
            <a:r>
              <a:rPr lang="ru-RU" altLang="ru-RU" sz="1600" b="1" dirty="0" smtClean="0">
                <a:solidFill>
                  <a:srgbClr val="00487E"/>
                </a:solidFill>
                <a:latin typeface="+mj-lt"/>
                <a:cs typeface="Times New Roman" pitchFamily="18" charset="0"/>
              </a:rPr>
              <a:t>писателей </a:t>
            </a:r>
            <a:endParaRPr lang="ru-RU" altLang="ru-RU" sz="1600" b="1" dirty="0">
              <a:solidFill>
                <a:srgbClr val="00487E"/>
              </a:solidFill>
              <a:latin typeface="+mj-lt"/>
              <a:cs typeface="Times New Roman" pitchFamily="18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ru-RU" altLang="ru-RU" sz="1600" b="1" dirty="0">
                <a:solidFill>
                  <a:srgbClr val="00487E"/>
                </a:solidFill>
                <a:latin typeface="+mj-lt"/>
                <a:cs typeface="Times New Roman" pitchFamily="18" charset="0"/>
              </a:rPr>
              <a:t>более 60 ученых – </a:t>
            </a:r>
            <a:r>
              <a:rPr lang="ru-RU" altLang="ru-RU" sz="1600" b="1" dirty="0" err="1">
                <a:solidFill>
                  <a:srgbClr val="00487E"/>
                </a:solidFill>
                <a:latin typeface="+mj-lt"/>
                <a:cs typeface="Times New Roman" pitchFamily="18" charset="0"/>
              </a:rPr>
              <a:t>североведов</a:t>
            </a:r>
            <a:r>
              <a:rPr lang="ru-RU" altLang="ru-RU" sz="1600" b="1" dirty="0">
                <a:solidFill>
                  <a:srgbClr val="00487E"/>
                </a:solidFill>
                <a:latin typeface="+mj-lt"/>
                <a:cs typeface="Times New Roman" pitchFamily="18" charset="0"/>
              </a:rPr>
              <a:t>, общественных деятелей и полити</a:t>
            </a:r>
            <a:r>
              <a:rPr lang="ru-RU" altLang="ru-RU" sz="1600" b="1" dirty="0">
                <a:solidFill>
                  <a:srgbClr val="00487E"/>
                </a:solidFill>
                <a:latin typeface="+mj-lt"/>
                <a:cs typeface="Arial" charset="0"/>
              </a:rPr>
              <a:t>ков.</a:t>
            </a:r>
            <a:endParaRPr lang="ru-RU" sz="1600" b="1" dirty="0">
              <a:solidFill>
                <a:srgbClr val="00487E"/>
              </a:solidFill>
              <a:latin typeface="+mj-lt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087697"/>
            <a:ext cx="6336704" cy="2860317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6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2248" y="339502"/>
            <a:ext cx="6300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487E"/>
                </a:solidFill>
                <a:latin typeface="+mj-lt"/>
                <a:cs typeface="Arial" charset="0"/>
              </a:rPr>
              <a:t>КОНТАКТНАЯ </a:t>
            </a:r>
            <a:r>
              <a:rPr lang="ru-RU" b="1" dirty="0" smtClean="0">
                <a:solidFill>
                  <a:srgbClr val="00487E"/>
                </a:solidFill>
                <a:latin typeface="+mj-lt"/>
                <a:cs typeface="Arial" charset="0"/>
              </a:rPr>
              <a:t>ИНФОРМАЦИЯ ПРИЕМНОЙ </a:t>
            </a:r>
            <a:r>
              <a:rPr lang="ru-RU" b="1" dirty="0">
                <a:solidFill>
                  <a:srgbClr val="00487E"/>
                </a:solidFill>
                <a:latin typeface="+mj-lt"/>
                <a:cs typeface="Arial" charset="0"/>
              </a:rPr>
              <a:t>КАМПАНИИ </a:t>
            </a:r>
            <a:r>
              <a:rPr lang="ru-RU" b="1" dirty="0" smtClean="0">
                <a:solidFill>
                  <a:srgbClr val="00487E"/>
                </a:solidFill>
                <a:latin typeface="+mj-lt"/>
                <a:cs typeface="Arial" charset="0"/>
              </a:rPr>
              <a:t>2022 ИНС </a:t>
            </a:r>
            <a:r>
              <a:rPr lang="ru-RU" b="1" dirty="0">
                <a:solidFill>
                  <a:srgbClr val="00487E"/>
                </a:solidFill>
                <a:latin typeface="+mj-lt"/>
                <a:cs typeface="Arial" charset="0"/>
              </a:rPr>
              <a:t>РГПУ им. А</a:t>
            </a:r>
            <a:r>
              <a:rPr lang="ru-RU" b="1" dirty="0" smtClean="0">
                <a:solidFill>
                  <a:srgbClr val="00487E"/>
                </a:solidFill>
                <a:latin typeface="+mj-lt"/>
                <a:cs typeface="Arial" charset="0"/>
              </a:rPr>
              <a:t>. И</a:t>
            </a:r>
            <a:r>
              <a:rPr lang="ru-RU" b="1" dirty="0">
                <a:solidFill>
                  <a:srgbClr val="00487E"/>
                </a:solidFill>
                <a:latin typeface="+mj-lt"/>
                <a:cs typeface="Arial" charset="0"/>
              </a:rPr>
              <a:t>. ГЕРЦЕНА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8074" y="1512540"/>
            <a:ext cx="5278422" cy="2114006"/>
          </a:xfrm>
          <a:prstGeom prst="round2DiagRect">
            <a:avLst/>
          </a:prstGeom>
          <a:ln>
            <a:noFill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39552" y="1491630"/>
            <a:ext cx="350202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  <a:latin typeface="+mj-lt"/>
                <a:cs typeface="Arial" charset="0"/>
              </a:rPr>
              <a:t>Ответственный секретарь:</a:t>
            </a:r>
          </a:p>
          <a:p>
            <a:pPr>
              <a:defRPr/>
            </a:pPr>
            <a:r>
              <a:rPr lang="ru-RU" sz="1600" dirty="0">
                <a:solidFill>
                  <a:srgbClr val="00487E"/>
                </a:solidFill>
                <a:latin typeface="+mj-lt"/>
                <a:cs typeface="Arial" charset="0"/>
              </a:rPr>
              <a:t>ЯРКИНА ЕЛЕНА ИВАНОВНА</a:t>
            </a:r>
          </a:p>
          <a:p>
            <a:pPr>
              <a:defRPr/>
            </a:pPr>
            <a:r>
              <a:rPr lang="ru-RU" sz="1600" dirty="0">
                <a:solidFill>
                  <a:srgbClr val="00487E"/>
                </a:solidFill>
                <a:latin typeface="+mj-lt"/>
                <a:cs typeface="Arial" charset="0"/>
              </a:rPr>
              <a:t>Тел.: +7 (951) 651-93-79</a:t>
            </a:r>
          </a:p>
          <a:p>
            <a:pPr>
              <a:defRPr/>
            </a:pPr>
            <a:r>
              <a:rPr lang="en-US" sz="1600" dirty="0">
                <a:solidFill>
                  <a:srgbClr val="00487E"/>
                </a:solidFill>
                <a:latin typeface="+mj-lt"/>
                <a:cs typeface="Arial" charset="0"/>
              </a:rPr>
              <a:t>E-mail</a:t>
            </a:r>
            <a:r>
              <a:rPr lang="ru-RU" sz="1600" dirty="0">
                <a:solidFill>
                  <a:srgbClr val="00487E"/>
                </a:solidFill>
                <a:latin typeface="+mj-lt"/>
                <a:cs typeface="Arial" charset="0"/>
              </a:rPr>
              <a:t>: </a:t>
            </a:r>
            <a:r>
              <a:rPr lang="en-US" sz="1600" dirty="0">
                <a:solidFill>
                  <a:srgbClr val="00487E"/>
                </a:solidFill>
                <a:latin typeface="+mj-lt"/>
                <a:cs typeface="Arial" charset="0"/>
              </a:rPr>
              <a:t>yarkina1994@mail.ru</a:t>
            </a:r>
            <a:endParaRPr lang="ru-RU" sz="1600" dirty="0">
              <a:solidFill>
                <a:srgbClr val="00487E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208" y="3075806"/>
            <a:ext cx="3024336" cy="1851771"/>
          </a:xfrm>
          <a:prstGeom prst="round2DiagRect">
            <a:avLst/>
          </a:prstGeom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97016" y="1803469"/>
            <a:ext cx="3960812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Выпускники - </a:t>
            </a:r>
            <a:r>
              <a:rPr lang="ru-RU" dirty="0" err="1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герценовцы</a:t>
            </a: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 работают в различных сферах образования, науки и культуры регионов Севера, Сибири  и Дальнего Востока РФ.</a:t>
            </a:r>
            <a:endParaRPr lang="en-US" b="1" dirty="0">
              <a:solidFill>
                <a:srgbClr val="00487E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7494"/>
            <a:ext cx="4970462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ИНСТИТУТ НАРОДОВ СЕВЕРА – 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уникальный </a:t>
            </a:r>
            <a:b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научно-образовательный центр подготовки научно-педагогических кадров в области </a:t>
            </a:r>
            <a:r>
              <a:rPr lang="ru-RU" dirty="0" err="1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этнофилологии</a:t>
            </a:r>
            <a:r>
              <a:rPr lang="ru-RU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 и этнокультурологии.</a:t>
            </a:r>
          </a:p>
        </p:txBody>
      </p:sp>
      <p:pic>
        <p:nvPicPr>
          <p:cNvPr id="2050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94080"/>
            <a:ext cx="3456384" cy="336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1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95" y="987574"/>
            <a:ext cx="4765994" cy="266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5091" y="195486"/>
            <a:ext cx="86423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ГЕОГРАФИЯ И ЭТНОНАЦИОНАЛЬНАЯ </a:t>
            </a:r>
            <a:endParaRPr lang="ru-RU" sz="2000" b="1" dirty="0" smtClean="0">
              <a:solidFill>
                <a:srgbClr val="00487E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2000" b="1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МОЗАИКА </a:t>
            </a: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ПОДГОТОВКИ ПЕДАГОГИЧЕСКИХ КАДРОВ </a:t>
            </a:r>
            <a:endParaRPr lang="ru-RU" sz="2000" b="1" dirty="0" smtClean="0">
              <a:solidFill>
                <a:srgbClr val="00487E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2000" b="1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В ИНС РГПУ </a:t>
            </a: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ИМ. А</a:t>
            </a:r>
            <a:r>
              <a:rPr lang="ru-RU" sz="2000" b="1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. И</a:t>
            </a: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. ГЕРЦЕНА</a:t>
            </a: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3779912" y="3939902"/>
            <a:ext cx="5040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200" b="1" dirty="0">
                <a:solidFill>
                  <a:srgbClr val="00487E"/>
                </a:solidFill>
                <a:latin typeface="+mj-lt"/>
                <a:cs typeface="Arial" charset="0"/>
              </a:rPr>
              <a:t>Алеуты, чукчи, эскимосы, коряки, нивхи, ительмены, юкагиры, долганы, эвены, эвенки, нанайцы, удэгейцы, ненцы, ханты, манси, селькупы, саами, вепсы и другие.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0443" y="1419622"/>
            <a:ext cx="37433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200" dirty="0">
                <a:solidFill>
                  <a:srgbClr val="00487E"/>
                </a:solidFill>
                <a:latin typeface="+mj-lt"/>
                <a:cs typeface="Arial" charset="0"/>
              </a:rPr>
              <a:t>Республика Саха (Якутия); Красноярский край (Таймырский Долгано-Ненецкий муниципальный район; Эвенкийский </a:t>
            </a:r>
            <a:r>
              <a:rPr lang="ru-RU" altLang="ru-RU" sz="1200" dirty="0" smtClean="0">
                <a:solidFill>
                  <a:srgbClr val="00487E"/>
                </a:solidFill>
                <a:latin typeface="+mj-lt"/>
                <a:cs typeface="Arial" charset="0"/>
              </a:rPr>
              <a:t>муниципальный район)</a:t>
            </a:r>
            <a:endParaRPr lang="ru-RU" altLang="ru-RU" sz="1200" dirty="0">
              <a:solidFill>
                <a:srgbClr val="00487E"/>
              </a:solidFill>
              <a:latin typeface="+mj-lt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995686"/>
            <a:ext cx="3377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200" dirty="0" smtClean="0">
                <a:solidFill>
                  <a:srgbClr val="00487E"/>
                </a:solidFill>
                <a:latin typeface="+mj-lt"/>
                <a:cs typeface="Arial" charset="0"/>
              </a:rPr>
              <a:t>Ямало-Ненецкий </a:t>
            </a:r>
            <a:r>
              <a:rPr lang="ru-RU" altLang="ru-RU" sz="1200" dirty="0">
                <a:solidFill>
                  <a:srgbClr val="00487E"/>
                </a:solidFill>
                <a:latin typeface="+mj-lt"/>
                <a:cs typeface="Arial" charset="0"/>
              </a:rPr>
              <a:t>автономный округ, Мурманская область; Чукотский автономный округ; Республика Коми (</a:t>
            </a:r>
            <a:r>
              <a:rPr lang="ru-RU" altLang="ru-RU" sz="1200" dirty="0" err="1">
                <a:solidFill>
                  <a:srgbClr val="00487E"/>
                </a:solidFill>
                <a:latin typeface="+mj-lt"/>
                <a:cs typeface="Arial" charset="0"/>
              </a:rPr>
              <a:t>Ижемский</a:t>
            </a:r>
            <a:r>
              <a:rPr lang="ru-RU" altLang="ru-RU" sz="1200" dirty="0">
                <a:solidFill>
                  <a:srgbClr val="00487E"/>
                </a:solidFill>
                <a:latin typeface="+mj-lt"/>
                <a:cs typeface="Arial" charset="0"/>
              </a:rPr>
              <a:t> муниципальный район); Камчатский край; Сахалинская область; Ленинградская область; Ненецкий автономный округ; Иркутская область; Забайкальский край; Хабаровский край; Республика Алтай; Томская область; Амурская область; Приморский край; Ханты-Мансийский автономный округ.</a:t>
            </a:r>
          </a:p>
        </p:txBody>
      </p:sp>
      <p:pic>
        <p:nvPicPr>
          <p:cNvPr id="9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2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95660"/>
            <a:ext cx="3456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Arial" charset="0"/>
              </a:rPr>
              <a:t>ИЗДАНИЯ ПРЕПОДАВАТЕЛЕЙ </a:t>
            </a:r>
            <a:endParaRPr lang="ru-RU" sz="2000" b="1" dirty="0" smtClean="0">
              <a:solidFill>
                <a:srgbClr val="00487E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00487E"/>
                </a:solidFill>
                <a:latin typeface="+mj-lt"/>
                <a:cs typeface="Arial" charset="0"/>
              </a:rPr>
              <a:t>И </a:t>
            </a:r>
            <a:r>
              <a:rPr lang="ru-RU" sz="2000" b="1" dirty="0">
                <a:solidFill>
                  <a:srgbClr val="00487E"/>
                </a:solidFill>
                <a:latin typeface="+mj-lt"/>
                <a:cs typeface="Arial" charset="0"/>
              </a:rPr>
              <a:t>ВЫПУСКНИКОВ ИНС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1729867"/>
            <a:ext cx="3141218" cy="1728192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673087"/>
            <a:ext cx="2088232" cy="1841753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3174" y="1642889"/>
            <a:ext cx="1917861" cy="1810371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8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7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r="1857" b="8078"/>
          <a:stretch/>
        </p:blipFill>
        <p:spPr bwMode="auto">
          <a:xfrm>
            <a:off x="380824" y="3276704"/>
            <a:ext cx="1987893" cy="1527294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9" r="-2963" b="7987"/>
          <a:stretch/>
        </p:blipFill>
        <p:spPr bwMode="auto">
          <a:xfrm>
            <a:off x="6357487" y="3204696"/>
            <a:ext cx="2439249" cy="1527293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4" b="1133"/>
          <a:stretch/>
        </p:blipFill>
        <p:spPr bwMode="auto">
          <a:xfrm>
            <a:off x="3009352" y="3276705"/>
            <a:ext cx="2742641" cy="1527293"/>
          </a:xfrm>
          <a:prstGeom prst="round2DiagRect">
            <a:avLst/>
          </a:prstGeom>
          <a:ln>
            <a:noFill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95536" y="267494"/>
            <a:ext cx="4851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СТРУКТУРА ИНСТИТУТА НАРОДОВ СЕВЕРА </a:t>
            </a:r>
            <a:endParaRPr lang="ru-RU" sz="2000" b="1" dirty="0">
              <a:solidFill>
                <a:srgbClr val="00487E"/>
              </a:solidFill>
              <a:latin typeface="+mj-lt"/>
              <a:cs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2048" y="1197440"/>
            <a:ext cx="572412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• КАФЕДРА </a:t>
            </a:r>
            <a:r>
              <a:rPr lang="ru-RU" sz="16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АЛТАЙСКИХ ЯЗЫКОВ, ФОЛЬКЛОРА И ЛИТЕРАТУРЫ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1537619"/>
            <a:ext cx="6318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1200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• КАФЕДРА </a:t>
            </a:r>
            <a:r>
              <a:rPr lang="ru-RU" sz="16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ПАЛЕОАЗИАТСКИХ ЯЗЫКОВ, ФОЛЬКЛОРА И ЛИТЕРАТУРЫ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7544" y="1943420"/>
            <a:ext cx="603041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• КАФЕДРА </a:t>
            </a:r>
            <a:r>
              <a:rPr lang="ru-RU" sz="16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УРАЛЬСКИХ ЯЗЫКОВ, ФОЛЬКЛОРА И ЛИТЕРАТУРЫ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7544" y="2355726"/>
            <a:ext cx="321825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• КАФЕДРА </a:t>
            </a:r>
            <a:r>
              <a:rPr lang="ru-RU" sz="16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ЭТНОКУЛЬТУРОЛОГИИ</a:t>
            </a:r>
          </a:p>
        </p:txBody>
      </p:sp>
      <p:pic>
        <p:nvPicPr>
          <p:cNvPr id="24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8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23478"/>
            <a:ext cx="61234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ОБРАЗОВАТЕЛЬНЫЕ ПРОГРАММЫ</a:t>
            </a:r>
          </a:p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ИНСТИТУТА НАРОДОВ СЕВЕРА НА </a:t>
            </a:r>
            <a:r>
              <a:rPr lang="ru-RU" sz="2000" b="1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ГОД ПРИЕМА </a:t>
            </a:r>
            <a:endParaRPr lang="ru-RU" sz="2000" b="1" dirty="0">
              <a:solidFill>
                <a:srgbClr val="00487E"/>
              </a:solidFill>
              <a:latin typeface="+mj-lt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364" y="915566"/>
            <a:ext cx="5399088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БАКАЛАВРИАТ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44.03.05 Педагогическое образование,  направленности (профили) «Образование в области родного языка и литературы КМНСС и ДВ РФ» и «Образование в области русского языка и литературы»; </a:t>
            </a:r>
            <a:endParaRPr lang="en-US" sz="1200" dirty="0">
              <a:solidFill>
                <a:srgbClr val="00487E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44.03.05 Педагогическое образование, профиль «Этнокультурологическое образование» и «Историческое образование»;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44.03.01 Педагогическое образование, профиль «</a:t>
            </a:r>
            <a:r>
              <a:rPr lang="ru-RU" sz="1200" dirty="0" err="1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Этнофилологическое</a:t>
            </a:r>
            <a:r>
              <a:rPr lang="ru-RU" sz="1200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 образование».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580" y="2524666"/>
            <a:ext cx="52423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МАГИСТРАТУРА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44.04.01 Педагогическое образование, магистерская программа «Этнокультурология и этнофилология в североведческом образовании»;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45.04.01 Филология, «</a:t>
            </a:r>
            <a:r>
              <a:rPr lang="ru-RU" sz="1200" dirty="0" err="1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Спичрайтинг</a:t>
            </a:r>
            <a:r>
              <a:rPr lang="ru-RU" sz="1200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имиджелогия</a:t>
            </a:r>
            <a:r>
              <a:rPr lang="ru-RU" sz="1200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800" y="3435846"/>
            <a:ext cx="52523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487E"/>
                </a:solidFill>
                <a:cs typeface="Arial" charset="0"/>
              </a:rPr>
              <a:t>АСПИРАНТУРА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487E"/>
                </a:solidFill>
                <a:cs typeface="Times New Roman" panose="02020603050405020304" pitchFamily="18" charset="0"/>
              </a:rPr>
              <a:t>45.06.01 Языкознание и литературоведение</a:t>
            </a:r>
            <a:endParaRPr lang="en-US" sz="1200" dirty="0">
              <a:solidFill>
                <a:srgbClr val="00487E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200" dirty="0">
                <a:solidFill>
                  <a:srgbClr val="00487E"/>
                </a:solidFill>
                <a:cs typeface="Times New Roman" panose="02020603050405020304" pitchFamily="18" charset="0"/>
              </a:rPr>
              <a:t>Языки народов Российской Федерации (языки малочисленных народов Севера, Сибири и Дальнего Востока);</a:t>
            </a:r>
            <a:endParaRPr lang="en-US" sz="1200" dirty="0">
              <a:solidFill>
                <a:srgbClr val="00487E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487E"/>
                </a:solidFill>
                <a:cs typeface="Times New Roman" panose="02020603050405020304" pitchFamily="18" charset="0"/>
              </a:rPr>
              <a:t>44.06.01 Образование и педагогические науки</a:t>
            </a:r>
          </a:p>
          <a:p>
            <a:pPr>
              <a:defRPr/>
            </a:pPr>
            <a:r>
              <a:rPr lang="ru-RU" sz="1200" dirty="0">
                <a:solidFill>
                  <a:srgbClr val="00487E"/>
                </a:solidFill>
                <a:cs typeface="Times New Roman" panose="02020603050405020304" pitchFamily="18" charset="0"/>
              </a:rPr>
              <a:t>Теория и методика обучения и воспитания (культурология);</a:t>
            </a:r>
            <a:endParaRPr lang="en-US" sz="1200" dirty="0">
              <a:solidFill>
                <a:srgbClr val="00487E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487E"/>
                </a:solidFill>
                <a:cs typeface="Times New Roman" panose="02020603050405020304" pitchFamily="18" charset="0"/>
              </a:rPr>
              <a:t>51.06.01 Культурология</a:t>
            </a:r>
          </a:p>
          <a:p>
            <a:pPr>
              <a:defRPr/>
            </a:pPr>
            <a:r>
              <a:rPr lang="ru-RU" sz="1200" dirty="0">
                <a:solidFill>
                  <a:srgbClr val="00487E"/>
                </a:solidFill>
                <a:cs typeface="Times New Roman" panose="02020603050405020304" pitchFamily="18" charset="0"/>
              </a:rPr>
              <a:t>Теория и история культуры.</a:t>
            </a:r>
            <a:endParaRPr lang="ru-RU" sz="1200" b="1" dirty="0">
              <a:solidFill>
                <a:srgbClr val="00487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1059582"/>
            <a:ext cx="2520280" cy="1680187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t="14734" r="6925" b="6599"/>
          <a:stretch/>
        </p:blipFill>
        <p:spPr bwMode="auto">
          <a:xfrm>
            <a:off x="6149361" y="3088706"/>
            <a:ext cx="2527096" cy="1499268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10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8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153400" cy="1066800"/>
          </a:xfrm>
        </p:spPr>
        <p:txBody>
          <a:bodyPr>
            <a:noAutofit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487E"/>
                </a:solidFill>
              </a:rPr>
              <a:t>ОБЕСПЕЧЕНИЕ ОБРАЗОВАТЕЛЬНОЙ ДЕЯТЕЛЬНОСТИ </a:t>
            </a:r>
            <a:br>
              <a:rPr lang="ru-RU" sz="2000" b="1" dirty="0" smtClean="0">
                <a:solidFill>
                  <a:srgbClr val="00487E"/>
                </a:solidFill>
              </a:rPr>
            </a:br>
            <a:r>
              <a:rPr lang="ru-RU" sz="2000" b="1" dirty="0" smtClean="0">
                <a:solidFill>
                  <a:srgbClr val="00487E"/>
                </a:solidFill>
              </a:rPr>
              <a:t>В ИНСТИТУТЕ НАРОДОВ СЕВЕРА РГПУ ИМ. А. И. ГЕРЦЕНА</a:t>
            </a:r>
            <a:endParaRPr lang="ru-RU" sz="2000" b="1" dirty="0">
              <a:solidFill>
                <a:srgbClr val="00487E"/>
              </a:solidFill>
            </a:endParaRPr>
          </a:p>
        </p:txBody>
      </p:sp>
      <p:pic>
        <p:nvPicPr>
          <p:cNvPr id="5" name="Picture 2" descr="C:\Documents and Settings\user\Рабочий стол\фото для университета арктики\MANDARINALAB_RU_IMG_5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30" y="1132180"/>
            <a:ext cx="4864975" cy="3240360"/>
          </a:xfrm>
          <a:prstGeom prst="rect">
            <a:avLst/>
          </a:prstGeom>
          <a:noFill/>
          <a:ln w="9525">
            <a:solidFill>
              <a:srgbClr val="0048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21"/>
          <p:cNvSpPr>
            <a:spLocks noChangeArrowheads="1"/>
          </p:cNvSpPr>
          <p:nvPr/>
        </p:nvSpPr>
        <p:spPr bwMode="auto">
          <a:xfrm>
            <a:off x="467544" y="987574"/>
            <a:ext cx="37444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00487E"/>
                </a:solidFill>
                <a:cs typeface="Times New Roman" pitchFamily="18" charset="0"/>
              </a:rPr>
              <a:t>Спектр изучаемых языков </a:t>
            </a:r>
            <a:endParaRPr lang="ru-RU" altLang="ru-RU" b="1" dirty="0" smtClean="0">
              <a:solidFill>
                <a:srgbClr val="00487E"/>
              </a:solidFill>
              <a:cs typeface="Times New Roman" pitchFamily="18" charset="0"/>
            </a:endParaRPr>
          </a:p>
          <a:p>
            <a:pPr eaLnBrk="1" hangingPunct="1"/>
            <a:r>
              <a:rPr lang="ru-RU" altLang="ru-RU" b="1" dirty="0" smtClean="0">
                <a:solidFill>
                  <a:srgbClr val="00487E"/>
                </a:solidFill>
                <a:cs typeface="Times New Roman" pitchFamily="18" charset="0"/>
              </a:rPr>
              <a:t>и </a:t>
            </a:r>
            <a:r>
              <a:rPr lang="ru-RU" altLang="ru-RU" b="1" dirty="0">
                <a:solidFill>
                  <a:srgbClr val="00487E"/>
                </a:solidFill>
                <a:cs typeface="Times New Roman" pitchFamily="18" charset="0"/>
              </a:rPr>
              <a:t>культур коренных малочисленных народов Севера, Сибири и Дальнего Востока РФ:</a:t>
            </a:r>
            <a:endParaRPr lang="ru-RU" altLang="ru-RU" dirty="0">
              <a:solidFill>
                <a:srgbClr val="00487E"/>
              </a:solidFill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467544" y="2329859"/>
            <a:ext cx="35283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altLang="ru-RU" sz="1600" dirty="0">
                <a:solidFill>
                  <a:srgbClr val="00487E"/>
                </a:solidFill>
                <a:cs typeface="Times New Roman" pitchFamily="18" charset="0"/>
              </a:rPr>
              <a:t>Алеутский, вепсский, </a:t>
            </a:r>
            <a:r>
              <a:rPr lang="ru-RU" altLang="ru-RU" sz="1600" dirty="0" err="1">
                <a:solidFill>
                  <a:srgbClr val="00487E"/>
                </a:solidFill>
                <a:cs typeface="Times New Roman" pitchFamily="18" charset="0"/>
              </a:rPr>
              <a:t>долганский</a:t>
            </a:r>
            <a:r>
              <a:rPr lang="ru-RU" altLang="ru-RU" sz="1600" dirty="0">
                <a:solidFill>
                  <a:srgbClr val="00487E"/>
                </a:solidFill>
                <a:cs typeface="Times New Roman" pitchFamily="18" charset="0"/>
              </a:rPr>
              <a:t>, корякский, ительменский, нанайский, </a:t>
            </a:r>
            <a:r>
              <a:rPr lang="ru-RU" altLang="ru-RU" sz="1600" dirty="0" err="1">
                <a:solidFill>
                  <a:srgbClr val="00487E"/>
                </a:solidFill>
                <a:cs typeface="Times New Roman" pitchFamily="18" charset="0"/>
              </a:rPr>
              <a:t>нганасанский</a:t>
            </a:r>
            <a:r>
              <a:rPr lang="ru-RU" altLang="ru-RU" sz="1600" dirty="0">
                <a:solidFill>
                  <a:srgbClr val="00487E"/>
                </a:solidFill>
                <a:cs typeface="Times New Roman" pitchFamily="18" charset="0"/>
              </a:rPr>
              <a:t>, ненецкий, нивхский, </a:t>
            </a:r>
            <a:r>
              <a:rPr lang="ru-RU" altLang="ru-RU" sz="1600" dirty="0" err="1">
                <a:solidFill>
                  <a:srgbClr val="00487E"/>
                </a:solidFill>
                <a:cs typeface="Times New Roman" pitchFamily="18" charset="0"/>
              </a:rPr>
              <a:t>орокский</a:t>
            </a:r>
            <a:r>
              <a:rPr lang="ru-RU" altLang="ru-RU" sz="1600" dirty="0">
                <a:solidFill>
                  <a:srgbClr val="00487E"/>
                </a:solidFill>
                <a:cs typeface="Times New Roman" pitchFamily="18" charset="0"/>
              </a:rPr>
              <a:t>, </a:t>
            </a:r>
            <a:r>
              <a:rPr lang="ru-RU" altLang="ru-RU" sz="1600" dirty="0" err="1">
                <a:solidFill>
                  <a:srgbClr val="00487E"/>
                </a:solidFill>
                <a:cs typeface="Times New Roman" pitchFamily="18" charset="0"/>
              </a:rPr>
              <a:t>ультинский</a:t>
            </a:r>
            <a:r>
              <a:rPr lang="ru-RU" altLang="ru-RU" sz="1600" dirty="0">
                <a:solidFill>
                  <a:srgbClr val="00487E"/>
                </a:solidFill>
                <a:cs typeface="Times New Roman" pitchFamily="18" charset="0"/>
              </a:rPr>
              <a:t>, саамский, селькупский, </a:t>
            </a:r>
            <a:r>
              <a:rPr lang="ru-RU" altLang="ru-RU" sz="1600" dirty="0" err="1">
                <a:solidFill>
                  <a:srgbClr val="00487E"/>
                </a:solidFill>
                <a:cs typeface="Times New Roman" pitchFamily="18" charset="0"/>
              </a:rPr>
              <a:t>удэгейский</a:t>
            </a:r>
            <a:r>
              <a:rPr lang="ru-RU" altLang="ru-RU" sz="1600" dirty="0">
                <a:solidFill>
                  <a:srgbClr val="00487E"/>
                </a:solidFill>
                <a:cs typeface="Times New Roman" pitchFamily="18" charset="0"/>
              </a:rPr>
              <a:t>, </a:t>
            </a:r>
            <a:r>
              <a:rPr lang="ru-RU" altLang="ru-RU" sz="1600" dirty="0" err="1">
                <a:solidFill>
                  <a:srgbClr val="00487E"/>
                </a:solidFill>
                <a:cs typeface="Times New Roman" pitchFamily="18" charset="0"/>
              </a:rPr>
              <a:t>ульчский</a:t>
            </a:r>
            <a:r>
              <a:rPr lang="ru-RU" altLang="ru-RU" sz="1600" dirty="0">
                <a:solidFill>
                  <a:srgbClr val="00487E"/>
                </a:solidFill>
                <a:cs typeface="Times New Roman" pitchFamily="18" charset="0"/>
              </a:rPr>
              <a:t>, хантыйский, мансийский, чукотский, эвенкийский, эвенский, </a:t>
            </a:r>
            <a:r>
              <a:rPr lang="ru-RU" altLang="ru-RU" sz="1600" dirty="0" err="1">
                <a:solidFill>
                  <a:srgbClr val="00487E"/>
                </a:solidFill>
                <a:cs typeface="Times New Roman" pitchFamily="18" charset="0"/>
              </a:rPr>
              <a:t>энецкий</a:t>
            </a:r>
            <a:r>
              <a:rPr lang="ru-RU" altLang="ru-RU" sz="1600" dirty="0">
                <a:solidFill>
                  <a:srgbClr val="00487E"/>
                </a:solidFill>
                <a:cs typeface="Times New Roman" pitchFamily="18" charset="0"/>
              </a:rPr>
              <a:t>, эскимосский, юкагирский</a:t>
            </a:r>
          </a:p>
        </p:txBody>
      </p:sp>
      <p:pic>
        <p:nvPicPr>
          <p:cNvPr id="8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0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7494"/>
            <a:ext cx="4851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СТРУКТУРА ИНСТИТУТА НАРОДОВ СЕВЕРА </a:t>
            </a:r>
            <a:endParaRPr lang="ru-RU" sz="2000" b="1" dirty="0">
              <a:solidFill>
                <a:srgbClr val="00487E"/>
              </a:solidFill>
              <a:latin typeface="+mj-lt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275606"/>
            <a:ext cx="2434024" cy="1622683"/>
          </a:xfrm>
          <a:prstGeom prst="round2DiagRect">
            <a:avLst>
              <a:gd name="adj1" fmla="val 16667"/>
              <a:gd name="adj2" fmla="val 2105"/>
            </a:avLst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1285336"/>
            <a:ext cx="2088232" cy="1603222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1280093"/>
            <a:ext cx="2362192" cy="1570797"/>
          </a:xfrm>
          <a:prstGeom prst="round2DiagRect">
            <a:avLst/>
          </a:prstGeom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67544" y="3011171"/>
            <a:ext cx="235948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КАБИНЕТ ДЕКОРАТИВНО-ПРИКЛАДНОГО ИСКУССТВА </a:t>
            </a:r>
            <a:r>
              <a:rPr lang="ru-RU" sz="1600" b="1" dirty="0" smtClean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ХУДОЖЕСТВЕННЫХ ПРОМЫСЛОВ НАРОДОВ СЕВЕРА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84245" y="3075805"/>
            <a:ext cx="23594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>
                <a:solidFill>
                  <a:srgbClr val="00487E"/>
                </a:solidFill>
                <a:latin typeface="+mj-lt"/>
                <a:cs typeface="Times New Roman" panose="02020603050405020304" pitchFamily="18" charset="0"/>
              </a:rPr>
              <a:t>МУЗЕЙ ИСТОРИИ ИНСТИТУТА НАРОДОВ СЕВЕРА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14867" y="3075805"/>
            <a:ext cx="2359485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>
                <a:solidFill>
                  <a:srgbClr val="00487E"/>
                </a:solidFill>
                <a:cs typeface="Times New Roman" panose="02020603050405020304" pitchFamily="18" charset="0"/>
              </a:rPr>
              <a:t>ФОЛЬКЛОРНЫЙ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>
                <a:solidFill>
                  <a:srgbClr val="00487E"/>
                </a:solidFill>
                <a:cs typeface="Times New Roman" panose="02020603050405020304" pitchFamily="18" charset="0"/>
              </a:rPr>
              <a:t>ТЕАТР-СТУДИЯ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>
                <a:solidFill>
                  <a:srgbClr val="00487E"/>
                </a:solidFill>
                <a:cs typeface="Times New Roman" panose="02020603050405020304" pitchFamily="18" charset="0"/>
              </a:rPr>
              <a:t>«СЕВЕРНОЕ СИЯНИЕ»</a:t>
            </a:r>
          </a:p>
        </p:txBody>
      </p:sp>
      <p:pic>
        <p:nvPicPr>
          <p:cNvPr id="11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8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95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487E"/>
                </a:solidFill>
                <a:latin typeface="+mj-lt"/>
                <a:cs typeface="Arial" charset="0"/>
              </a:rPr>
              <a:t>СТУДЕНТЫ ИНС  - </a:t>
            </a:r>
            <a:endParaRPr lang="ru-RU" b="1" dirty="0" smtClean="0">
              <a:solidFill>
                <a:srgbClr val="00487E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487E"/>
                </a:solidFill>
                <a:latin typeface="+mj-lt"/>
                <a:cs typeface="Arial" charset="0"/>
              </a:rPr>
              <a:t>УЧАСТНИКИ </a:t>
            </a:r>
            <a:r>
              <a:rPr lang="ru-RU" b="1" dirty="0">
                <a:solidFill>
                  <a:srgbClr val="00487E"/>
                </a:solidFill>
                <a:latin typeface="+mj-lt"/>
                <a:cs typeface="Arial" charset="0"/>
              </a:rPr>
              <a:t>СЕМИНАРОВ </a:t>
            </a:r>
            <a:r>
              <a:rPr lang="ru-RU" b="1" dirty="0" smtClean="0">
                <a:solidFill>
                  <a:srgbClr val="00487E"/>
                </a:solidFill>
                <a:latin typeface="+mj-lt"/>
                <a:cs typeface="Arial" charset="0"/>
              </a:rPr>
              <a:t>И </a:t>
            </a:r>
            <a:r>
              <a:rPr lang="ru-RU" b="1" dirty="0">
                <a:solidFill>
                  <a:srgbClr val="00487E"/>
                </a:solidFill>
                <a:latin typeface="+mj-lt"/>
                <a:cs typeface="Arial" charset="0"/>
              </a:rPr>
              <a:t>ФОРУМОВ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872" y="1146592"/>
            <a:ext cx="2404255" cy="1778180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1146592"/>
            <a:ext cx="1296144" cy="1723154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1146592"/>
            <a:ext cx="2664296" cy="1778180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35" y="3075806"/>
            <a:ext cx="2462592" cy="1844814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3011717"/>
            <a:ext cx="1956638" cy="1792281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3075806"/>
            <a:ext cx="2684953" cy="1791504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11" name="Picture 2" descr="D:\логотип ргпу\простой в разн. форматах\простой  для светлого фо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672"/>
            <a:ext cx="508119" cy="5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Кладовая Севера\ИНС лого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88" y="158442"/>
            <a:ext cx="587853" cy="5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1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778</Words>
  <Application>Microsoft Office PowerPoint</Application>
  <PresentationFormat>Экран (16:9)</PresentationFormat>
  <Paragraphs>105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Leelawadee UI</vt:lpstr>
      <vt:lpstr>Times New Roman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ОБЕСПЕЧЕНИЕ ОБРАЗОВАТЕЛЬНОЙ ДЕЯТЕЛЬНОСТИ  В ИНСТИТУТЕ НАРОДОВ СЕВЕРА РГПУ ИМ. А. И. ГЕРЦЕНА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СОЦИАЛЬНОЙ ПОДДЕРЖКИ ОБУЧАЮЩИХСЯ </vt:lpstr>
      <vt:lpstr>ВИДЫ СОЦИАЛЬНОЙ ПОДДЕРЖКИ ОБУЧАЮЩИХСЯ </vt:lpstr>
      <vt:lpstr>ВИДЫ СОЦИАЛЬНОЙ ПОДДЕРЖКИ ОБУЧАЮЩИХСЯ </vt:lpstr>
      <vt:lpstr>ВИДЫ СОЦИАЛЬНОЙ ПОДДЕРЖКИ ОБУЧАЮЩИХСЯ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operator</dc:creator>
  <cp:lastModifiedBy>User</cp:lastModifiedBy>
  <cp:revision>20</cp:revision>
  <dcterms:created xsi:type="dcterms:W3CDTF">2021-03-24T09:19:37Z</dcterms:created>
  <dcterms:modified xsi:type="dcterms:W3CDTF">2022-04-15T12:25:40Z</dcterms:modified>
</cp:coreProperties>
</file>